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3b03ad60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3b03ad60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3afda835e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3afda835e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3b03ad60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3b03ad60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3afda835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3afda835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3afda835e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3afda835e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3b03ad60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3b03ad60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3b03ad60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3b03ad60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3b03ad60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3b03ad60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3afda835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3afda835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3afda835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3afda835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3b03ad60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3b03ad60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3afda835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3afda835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3b03ad60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3b03ad60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3afda835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3afda835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3b03ad60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3b03ad60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Censorship and the Internet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By Geoffery Russo</a:t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October 9th 2018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ctrTitle"/>
          </p:nvPr>
        </p:nvSpPr>
        <p:spPr>
          <a:xfrm>
            <a:off x="311700" y="281475"/>
            <a:ext cx="8520600" cy="87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How it works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4" name="Google Shape;114;p22"/>
          <p:cNvSpPr txBox="1"/>
          <p:nvPr>
            <p:ph idx="1" type="subTitle"/>
          </p:nvPr>
        </p:nvSpPr>
        <p:spPr>
          <a:xfrm>
            <a:off x="311700" y="1239200"/>
            <a:ext cx="8520600" cy="3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</a:rPr>
              <a:t>There are three main types of censorship 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AutoNum type="arabicPeriod"/>
            </a:pPr>
            <a:r>
              <a:rPr lang="en" sz="2200">
                <a:solidFill>
                  <a:srgbClr val="FFFFFF"/>
                </a:solidFill>
              </a:rPr>
              <a:t>DNS based where a country changes its local servers.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AutoNum type="arabicPeriod"/>
            </a:pPr>
            <a:r>
              <a:rPr lang="en" sz="2200">
                <a:solidFill>
                  <a:srgbClr val="FFFFFF"/>
                </a:solidFill>
              </a:rPr>
              <a:t>IP and port blocking, its a massive firewall the country puts up.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AutoNum type="arabicPeriod"/>
            </a:pPr>
            <a:r>
              <a:rPr lang="en" sz="2200">
                <a:solidFill>
                  <a:srgbClr val="FFFFFF"/>
                </a:solidFill>
              </a:rPr>
              <a:t>Deep packet inspection, it can filter out keywords and use both methods above.</a:t>
            </a:r>
            <a:endParaRPr sz="22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220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Project Dragonfly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1750" y="2785950"/>
            <a:ext cx="2899076" cy="230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9493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Google's</a:t>
            </a:r>
            <a:r>
              <a:rPr lang="en">
                <a:solidFill>
                  <a:srgbClr val="FFFFFF"/>
                </a:solidFill>
              </a:rPr>
              <a:t> new search engine made for the Chinese  G</a:t>
            </a:r>
            <a:r>
              <a:rPr lang="en">
                <a:solidFill>
                  <a:srgbClr val="FFFFFF"/>
                </a:solidFill>
              </a:rPr>
              <a:t>overnment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Lead to employees working on it to quit</a:t>
            </a:r>
            <a:r>
              <a:rPr lang="en">
                <a:solidFill>
                  <a:srgbClr val="FFFFFF"/>
                </a:solidFill>
              </a:rPr>
              <a:t> including a now former senior scientist Jack Poulson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The search engine allows for the Chinese government to monitor the users on the Google app and can also blacklist various </a:t>
            </a:r>
            <a:r>
              <a:rPr lang="en">
                <a:solidFill>
                  <a:srgbClr val="FFFFFF"/>
                </a:solidFill>
              </a:rPr>
              <a:t>queries</a:t>
            </a:r>
            <a:r>
              <a:rPr lang="en">
                <a:solidFill>
                  <a:srgbClr val="FFFFFF"/>
                </a:solidFill>
              </a:rPr>
              <a:t> that president  Xi Jinping does not want people to access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220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Yahoo! vs. LICRA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9493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The problem with a </a:t>
            </a:r>
            <a:r>
              <a:rPr lang="en">
                <a:solidFill>
                  <a:srgbClr val="FFFFFF"/>
                </a:solidFill>
              </a:rPr>
              <a:t>borderless</a:t>
            </a:r>
            <a:r>
              <a:rPr lang="en">
                <a:solidFill>
                  <a:srgbClr val="FFFFFF"/>
                </a:solidFill>
              </a:rPr>
              <a:t> world, clashing of </a:t>
            </a:r>
            <a:r>
              <a:rPr lang="en">
                <a:solidFill>
                  <a:srgbClr val="FFFFFF"/>
                </a:solidFill>
              </a:rPr>
              <a:t>cultures</a:t>
            </a:r>
            <a:r>
              <a:rPr lang="en">
                <a:solidFill>
                  <a:srgbClr val="FFFFFF"/>
                </a:solidFill>
              </a:rPr>
              <a:t> and laws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The selling of racist </a:t>
            </a:r>
            <a:r>
              <a:rPr lang="en">
                <a:solidFill>
                  <a:srgbClr val="FFFFFF"/>
                </a:solidFill>
              </a:rPr>
              <a:t>memorabilia (Nazi, KKK)</a:t>
            </a:r>
            <a:r>
              <a:rPr lang="en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France ordered Yahoo! </a:t>
            </a:r>
            <a:r>
              <a:rPr lang="en">
                <a:solidFill>
                  <a:srgbClr val="FFFFFF"/>
                </a:solidFill>
              </a:rPr>
              <a:t>to compile or pay a fine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Both the USA and Yahoo! Received media backlash over the issue from both sides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 One being the sale of racist items 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The other being the USA getting censored by foreign powers 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ctrTitle"/>
          </p:nvPr>
        </p:nvSpPr>
        <p:spPr>
          <a:xfrm>
            <a:off x="311700" y="295850"/>
            <a:ext cx="8520600" cy="92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Legal Limits On The Internet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311700" y="1407950"/>
            <a:ext cx="8520600" cy="35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Depends where you live as laws may </a:t>
            </a:r>
            <a:r>
              <a:rPr lang="en">
                <a:solidFill>
                  <a:srgbClr val="FFFFFF"/>
                </a:solidFill>
              </a:rPr>
              <a:t>vary.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There is a grey area with copyright and the internet, some cases its illegal and others its not.</a:t>
            </a:r>
            <a:endParaRPr>
              <a:solidFill>
                <a:srgbClr val="FFFFFF"/>
              </a:solidFill>
            </a:endParaRPr>
          </a:p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European Union is trying to combat this with a proposed law </a:t>
            </a:r>
            <a:r>
              <a:rPr lang="en">
                <a:solidFill>
                  <a:srgbClr val="FFFFFF"/>
                </a:solidFill>
              </a:rPr>
              <a:t>article</a:t>
            </a:r>
            <a:r>
              <a:rPr lang="en">
                <a:solidFill>
                  <a:srgbClr val="FFFFFF"/>
                </a:solidFill>
              </a:rPr>
              <a:t> 13.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ctrTitle"/>
          </p:nvPr>
        </p:nvSpPr>
        <p:spPr>
          <a:xfrm>
            <a:off x="187950" y="177825"/>
            <a:ext cx="8768100" cy="99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Is censorship in your hands?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9" name="Google Shape;139;p26"/>
          <p:cNvSpPr txBox="1"/>
          <p:nvPr>
            <p:ph idx="1" type="subTitle"/>
          </p:nvPr>
        </p:nvSpPr>
        <p:spPr>
          <a:xfrm>
            <a:off x="311700" y="1554125"/>
            <a:ext cx="8520600" cy="25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140" name="Google Shape;14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7883" y="1742200"/>
            <a:ext cx="5288224" cy="3263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ctrTitle"/>
          </p:nvPr>
        </p:nvSpPr>
        <p:spPr>
          <a:xfrm>
            <a:off x="187950" y="177825"/>
            <a:ext cx="8768100" cy="99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Citation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6" name="Google Shape;146;p27"/>
          <p:cNvSpPr txBox="1"/>
          <p:nvPr>
            <p:ph idx="1" type="subTitle"/>
          </p:nvPr>
        </p:nvSpPr>
        <p:spPr>
          <a:xfrm>
            <a:off x="187950" y="992800"/>
            <a:ext cx="8520600" cy="3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Barney Warf. 2010. Geographies of global Internet censorship. (November 2010). Retrieved October 7, 2018 from https://link.springer.com/article/10.1007/s10708-010-9393-3</a:t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John Naughton. 2016. The evolution of the Internet: from military experiment to General Purpose Technology. </a:t>
            </a:r>
            <a:r>
              <a:rPr i="1"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Journal of Cyber Policy</a:t>
            </a: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1, 1 (February 2016), 5–28. DOI:http://dx.doi.org/10.1080/23738871.2016.1157619</a:t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Theintercept. 2018. Google Plans to Launch Censored Search Engine in China, Leaked Documents Reveal. (August 2018). Retrieved October 9, 2018 from https://theintercept.com/2018/08/01/google-china-search-engine-censorship/</a:t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(TI yahoo! inc. v. licra) AND (SO "Berkeley Technology Law Journal")</a:t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Eaton, J. (2015, Apr 20). Scaling the firewall: Ways around government censorship online.</a:t>
            </a:r>
            <a:r>
              <a:rPr i="1"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Christian Science Monitor</a:t>
            </a: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Retrieved from https://login.proxy.hil.unb.ca/login?url=https://search-proquest-com.proxy.hil.unb.ca/docview/1674256172?accountid=14611</a:t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D. Banisar. 2002. Virtual borders, real laws [Internet activity and treaties]. </a:t>
            </a:r>
            <a:r>
              <a:rPr i="1"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IEEE Spectrum</a:t>
            </a: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39, 10 (2002), 51–52. DOI:http://dx.doi.org/10.1109/mspec.2002.1038572</a:t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ctrTitle"/>
          </p:nvPr>
        </p:nvSpPr>
        <p:spPr>
          <a:xfrm>
            <a:off x="187950" y="177825"/>
            <a:ext cx="8768100" cy="99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Citation cont.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2" name="Google Shape;152;p28"/>
          <p:cNvSpPr txBox="1"/>
          <p:nvPr>
            <p:ph idx="1" type="subTitle"/>
          </p:nvPr>
        </p:nvSpPr>
        <p:spPr>
          <a:xfrm>
            <a:off x="311700" y="1004250"/>
            <a:ext cx="8520600" cy="3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Carrie Liddy. 1996. Commercial security on the Internet. </a:t>
            </a:r>
            <a:r>
              <a:rPr i="1"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Information Management &amp; Computer Security</a:t>
            </a: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4, 1 (1996), 47–49. DOI:http://dx.doi.org/10.1108/09685229610114222</a:t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Evgeny Morozov. 2011. Whither Internet Control? </a:t>
            </a:r>
            <a:r>
              <a:rPr i="1"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Journal of Democracy</a:t>
            </a: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22, 2 (2011), 62–74. DOI:http://dx.doi.org/10.1353/jod.2011.0022</a:t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Anon. 2000. EUROPE | France bans internet Nazi auctions. (May 2000). Retrieved October 7, 2018 from http://news.bbc.co.uk/2/hi/europe/760782.stm</a:t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T. Lewis. 1998. Who owns the Internet? </a:t>
            </a:r>
            <a:r>
              <a:rPr i="1"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IEEE Internet Computing</a:t>
            </a: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2, 1 (1998), 82–84. DOI:http://dx.doi.org/10.1109/4236.656087</a:t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8700" y="940100"/>
            <a:ext cx="6526600" cy="32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ctrTitle"/>
          </p:nvPr>
        </p:nvSpPr>
        <p:spPr>
          <a:xfrm>
            <a:off x="311708" y="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Who </a:t>
            </a:r>
            <a:r>
              <a:rPr lang="en">
                <a:solidFill>
                  <a:srgbClr val="FFFFFF"/>
                </a:solidFill>
              </a:rPr>
              <a:t>controls</a:t>
            </a:r>
            <a:r>
              <a:rPr lang="en">
                <a:solidFill>
                  <a:srgbClr val="FFFFFF"/>
                </a:solidFill>
              </a:rPr>
              <a:t> the internet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And </a:t>
            </a:r>
            <a:r>
              <a:rPr lang="en">
                <a:solidFill>
                  <a:srgbClr val="FFFFFF"/>
                </a:solidFill>
              </a:rPr>
              <a:t>enforces</a:t>
            </a:r>
            <a:r>
              <a:rPr lang="en">
                <a:solidFill>
                  <a:srgbClr val="FFFFFF"/>
                </a:solidFill>
              </a:rPr>
              <a:t> it?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6" name="Google Shape;66;p15"/>
          <p:cNvSpPr txBox="1"/>
          <p:nvPr>
            <p:ph idx="1" type="subTitle"/>
          </p:nvPr>
        </p:nvSpPr>
        <p:spPr>
          <a:xfrm>
            <a:off x="311700" y="2052600"/>
            <a:ext cx="8520600" cy="16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The governments of the world? (USA, China, EU, Russia)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S</a:t>
            </a:r>
            <a:r>
              <a:rPr lang="en" sz="2400">
                <a:solidFill>
                  <a:srgbClr val="FFFFFF"/>
                </a:solidFill>
              </a:rPr>
              <a:t>earch engines? (Google, Yahoo, Bing)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The Internet Engineering Task Force? (IETF )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The Internet Corporation for Assigned Names and Numbers? (ICANN)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>
            <a:off x="311700" y="49075"/>
            <a:ext cx="8520600" cy="11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rgbClr val="FFFFFF"/>
                </a:solidFill>
              </a:rPr>
              <a:t>The Purpose Of The Internet </a:t>
            </a:r>
            <a:endParaRPr sz="5100">
              <a:solidFill>
                <a:srgbClr val="FFFFFF"/>
              </a:solidFill>
            </a:endParaRPr>
          </a:p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247550" y="1703675"/>
            <a:ext cx="8520600" cy="30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Developed for communication in the event of a nuclear war.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It grew and </a:t>
            </a:r>
            <a:r>
              <a:rPr lang="en" sz="2200">
                <a:solidFill>
                  <a:srgbClr val="FFFFFF"/>
                </a:solidFill>
              </a:rPr>
              <a:t>expanded</a:t>
            </a:r>
            <a:r>
              <a:rPr lang="en" sz="2200">
                <a:solidFill>
                  <a:srgbClr val="FFFFFF"/>
                </a:solidFill>
              </a:rPr>
              <a:t> in the 70s </a:t>
            </a:r>
            <a:r>
              <a:rPr lang="en" sz="2200">
                <a:solidFill>
                  <a:srgbClr val="FFFFFF"/>
                </a:solidFill>
              </a:rPr>
              <a:t>through</a:t>
            </a:r>
            <a:r>
              <a:rPr lang="en" sz="2200">
                <a:solidFill>
                  <a:srgbClr val="FFFFFF"/>
                </a:solidFill>
              </a:rPr>
              <a:t> the use of TCP/IP (Transmission Control Protocol). 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Protocols</a:t>
            </a:r>
            <a:r>
              <a:rPr lang="en" sz="2200">
                <a:solidFill>
                  <a:srgbClr val="FFFFFF"/>
                </a:solidFill>
              </a:rPr>
              <a:t> allowed the internet to become a resource sharing network of networks.</a:t>
            </a:r>
            <a:endParaRPr sz="2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3777" y="1395902"/>
            <a:ext cx="4836449" cy="31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/>
          <p:nvPr/>
        </p:nvSpPr>
        <p:spPr>
          <a:xfrm>
            <a:off x="249325" y="296225"/>
            <a:ext cx="8608200" cy="9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</a:rPr>
              <a:t>Internet Freedom, our first </a:t>
            </a:r>
            <a:r>
              <a:rPr lang="en" sz="4200">
                <a:solidFill>
                  <a:srgbClr val="FFFFFF"/>
                </a:solidFill>
              </a:rPr>
              <a:t>priority</a:t>
            </a:r>
            <a:endParaRPr sz="4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ctrTitle"/>
          </p:nvPr>
        </p:nvSpPr>
        <p:spPr>
          <a:xfrm>
            <a:off x="311700" y="242400"/>
            <a:ext cx="8520600" cy="9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What is censorship?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901850"/>
            <a:ext cx="3221200" cy="24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/>
          <p:nvPr/>
        </p:nvSpPr>
        <p:spPr>
          <a:xfrm>
            <a:off x="3726300" y="1901850"/>
            <a:ext cx="5106000" cy="21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The suppression or prohibition of any parts of a books, films, news, etc. that are considered obscene, politically unacceptable, or a threat to security.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ctrTitle"/>
          </p:nvPr>
        </p:nvSpPr>
        <p:spPr>
          <a:xfrm>
            <a:off x="311700" y="113575"/>
            <a:ext cx="8520600" cy="10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Pros								Cons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1" name="Google Shape;91;p19"/>
          <p:cNvSpPr txBox="1"/>
          <p:nvPr/>
        </p:nvSpPr>
        <p:spPr>
          <a:xfrm>
            <a:off x="3726300" y="2571750"/>
            <a:ext cx="5106000" cy="21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2189438" y="1231564"/>
            <a:ext cx="4765123" cy="268037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311700" y="1151275"/>
            <a:ext cx="3623400" cy="3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Some things are illegal and should not be allowed for access on the internet.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Information that is a matter of national security 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94" name="Google Shape;94;p19"/>
          <p:cNvSpPr txBox="1"/>
          <p:nvPr/>
        </p:nvSpPr>
        <p:spPr>
          <a:xfrm>
            <a:off x="5208900" y="1151275"/>
            <a:ext cx="3623400" cy="3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</a:rPr>
              <a:t>Takes away the ability to share information regardless of where you are and who you are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Censorship is a violation of human rights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ctrTitle"/>
          </p:nvPr>
        </p:nvSpPr>
        <p:spPr>
          <a:xfrm>
            <a:off x="311700" y="281475"/>
            <a:ext cx="8520600" cy="87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Internet Is Censored!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311700" y="1491225"/>
            <a:ext cx="8520600" cy="3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Char char="●"/>
            </a:pPr>
            <a:r>
              <a:rPr lang="en" sz="2200">
                <a:solidFill>
                  <a:srgbClr val="D9D9D9"/>
                </a:solidFill>
              </a:rPr>
              <a:t>Varies</a:t>
            </a:r>
            <a:r>
              <a:rPr lang="en" sz="2200">
                <a:solidFill>
                  <a:srgbClr val="D9D9D9"/>
                </a:solidFill>
              </a:rPr>
              <a:t> from </a:t>
            </a:r>
            <a:r>
              <a:rPr lang="en" sz="2200">
                <a:solidFill>
                  <a:srgbClr val="D9D9D9"/>
                </a:solidFill>
              </a:rPr>
              <a:t>country</a:t>
            </a:r>
            <a:r>
              <a:rPr lang="en" sz="2200">
                <a:solidFill>
                  <a:srgbClr val="D9D9D9"/>
                </a:solidFill>
              </a:rPr>
              <a:t> to </a:t>
            </a:r>
            <a:r>
              <a:rPr lang="en" sz="2200">
                <a:solidFill>
                  <a:srgbClr val="D9D9D9"/>
                </a:solidFill>
              </a:rPr>
              <a:t>country.</a:t>
            </a:r>
            <a:r>
              <a:rPr lang="en" sz="2200">
                <a:solidFill>
                  <a:srgbClr val="D9D9D9"/>
                </a:solidFill>
              </a:rPr>
              <a:t> </a:t>
            </a:r>
            <a:endParaRPr sz="2200">
              <a:solidFill>
                <a:srgbClr val="D9D9D9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Char char="●"/>
            </a:pPr>
            <a:r>
              <a:rPr lang="en" sz="2200">
                <a:solidFill>
                  <a:srgbClr val="D9D9D9"/>
                </a:solidFill>
              </a:rPr>
              <a:t>Very </a:t>
            </a:r>
            <a:r>
              <a:rPr lang="en" sz="2200">
                <a:solidFill>
                  <a:srgbClr val="D9D9D9"/>
                </a:solidFill>
              </a:rPr>
              <a:t>restrictive</a:t>
            </a:r>
            <a:r>
              <a:rPr lang="en" sz="2200">
                <a:solidFill>
                  <a:srgbClr val="D9D9D9"/>
                </a:solidFill>
              </a:rPr>
              <a:t> governments have far more censorship then </a:t>
            </a:r>
            <a:r>
              <a:rPr lang="en" sz="2200">
                <a:solidFill>
                  <a:srgbClr val="D9D9D9"/>
                </a:solidFill>
              </a:rPr>
              <a:t>countries</a:t>
            </a:r>
            <a:r>
              <a:rPr lang="en" sz="2200">
                <a:solidFill>
                  <a:srgbClr val="D9D9D9"/>
                </a:solidFill>
              </a:rPr>
              <a:t> that promote free </a:t>
            </a:r>
            <a:r>
              <a:rPr lang="en" sz="2200">
                <a:solidFill>
                  <a:srgbClr val="D9D9D9"/>
                </a:solidFill>
              </a:rPr>
              <a:t>speech.</a:t>
            </a:r>
            <a:r>
              <a:rPr lang="en" sz="2200">
                <a:solidFill>
                  <a:srgbClr val="D9D9D9"/>
                </a:solidFill>
              </a:rPr>
              <a:t> </a:t>
            </a:r>
            <a:endParaRPr sz="2200">
              <a:solidFill>
                <a:srgbClr val="D9D9D9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Char char="●"/>
            </a:pPr>
            <a:r>
              <a:rPr lang="en" sz="2200">
                <a:solidFill>
                  <a:srgbClr val="D9D9D9"/>
                </a:solidFill>
              </a:rPr>
              <a:t>Rogue nations make the internet illegal. </a:t>
            </a:r>
            <a:endParaRPr sz="2200">
              <a:solidFill>
                <a:srgbClr val="D9D9D9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D9D9D9"/>
              </a:solidFill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5925" y="2904350"/>
            <a:ext cx="2916375" cy="162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ctrTitle"/>
          </p:nvPr>
        </p:nvSpPr>
        <p:spPr>
          <a:xfrm>
            <a:off x="311700" y="281475"/>
            <a:ext cx="8520600" cy="87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But…..</a:t>
            </a:r>
            <a:r>
              <a:rPr lang="en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" name="Google Shape;107;p21"/>
          <p:cNvSpPr txBox="1"/>
          <p:nvPr>
            <p:ph idx="1" type="subTitle"/>
          </p:nvPr>
        </p:nvSpPr>
        <p:spPr>
          <a:xfrm>
            <a:off x="311700" y="1468300"/>
            <a:ext cx="8520600" cy="3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Char char="●"/>
            </a:pPr>
            <a:r>
              <a:rPr lang="en" sz="2200">
                <a:solidFill>
                  <a:srgbClr val="D9D9D9"/>
                </a:solidFill>
              </a:rPr>
              <a:t>Canada and United states are protected by freedom of speech laws. </a:t>
            </a:r>
            <a:endParaRPr sz="2200">
              <a:solidFill>
                <a:srgbClr val="D9D9D9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Char char="●"/>
            </a:pPr>
            <a:r>
              <a:rPr lang="en" sz="2200">
                <a:solidFill>
                  <a:srgbClr val="D9D9D9"/>
                </a:solidFill>
              </a:rPr>
              <a:t>There is no jurisdiction over the darkweb…</a:t>
            </a:r>
            <a:endParaRPr sz="2200">
              <a:solidFill>
                <a:srgbClr val="D9D9D9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Char char="●"/>
            </a:pPr>
            <a:r>
              <a:rPr lang="en" sz="2200">
                <a:solidFill>
                  <a:srgbClr val="D9D9D9"/>
                </a:solidFill>
              </a:rPr>
              <a:t>Using proxies to sneak around restricted info.</a:t>
            </a:r>
            <a:endParaRPr sz="2200">
              <a:solidFill>
                <a:srgbClr val="D9D9D9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D9D9D9"/>
              </a:solidFill>
            </a:endParaRPr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4751" y="2319725"/>
            <a:ext cx="2407555" cy="212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